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9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3F3F"/>
    <a:srgbClr val="FDA1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095" autoAdjust="0"/>
  </p:normalViewPr>
  <p:slideViewPr>
    <p:cSldViewPr snapToGrid="0">
      <p:cViewPr varScale="1">
        <p:scale>
          <a:sx n="35" d="100"/>
          <a:sy n="35" d="100"/>
        </p:scale>
        <p:origin x="32" y="7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30" d="100"/>
        <a:sy n="3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296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780ED-595E-4B2A-A793-970422CBB803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A9CCCA-6C3F-4779-93CE-003722D4AFE6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Espace réservé de l'en-tête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32911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98D052-B583-41D0-A459-5A1A8F659944}" type="datetimeFigureOut">
              <a:rPr lang="fr-FR" smtClean="0"/>
              <a:t>25/02/2026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1290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35513" y="1117181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9C45-89D7-4588-9DA2-FD2F217D9BBB}" type="datetime1">
              <a:rPr lang="fr-FR" smtClean="0"/>
              <a:t>25/02/2026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Réunion DRH 23 Janvier 2020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AFC90-CA18-4B3B-8546-8DCBC6522A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1949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E6274-BD0F-4906-9028-2885700C7209}" type="datetime1">
              <a:rPr lang="fr-FR" smtClean="0"/>
              <a:t>25/02/2026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Réunion DRH 23 Janvier 2020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AFC90-CA18-4B3B-8546-8DCBC6522A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0356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A1EF0-71D7-42CA-96C7-14D4D9B3B1AD}" type="datetime1">
              <a:rPr lang="fr-FR" smtClean="0"/>
              <a:t>25/02/2026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Réunion DRH 23 Janvier 2020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AFC90-CA18-4B3B-8546-8DCBC6522A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5590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12259" y="410368"/>
            <a:ext cx="9641541" cy="132556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064C5-8909-401C-95FE-41C318C08049}" type="datetime1">
              <a:rPr lang="fr-FR" smtClean="0"/>
              <a:t>25/02/2026</a:t>
            </a:fld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AFC90-CA18-4B3B-8546-8DCBC6522A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501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0456-E6F5-48D5-9E11-833F97112297}" type="datetime1">
              <a:rPr lang="fr-FR" smtClean="0"/>
              <a:t>25/02/2026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Réunion DRH 23 Janvier 2020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AFC90-CA18-4B3B-8546-8DCBC6522A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08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F71E2-DDD2-44C9-90FC-1997E25D43BB}" type="datetime1">
              <a:rPr lang="fr-FR" smtClean="0"/>
              <a:t>25/02/2026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Réunion DRH 23 Janvier 2020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AFC90-CA18-4B3B-8546-8DCBC6522A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7918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CCEE2-658C-4876-A491-E3ADD95A5B9F}" type="datetime1">
              <a:rPr lang="fr-FR" smtClean="0"/>
              <a:t>25/02/2026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Réunion DRH 23 Janvier 2020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AFC90-CA18-4B3B-8546-8DCBC6522A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4447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5A1EA-BCC2-417C-A1D7-98E93C54D831}" type="datetime1">
              <a:rPr lang="fr-FR" smtClean="0"/>
              <a:t>25/02/2026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Réunion DRH 23 Janvier 2020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AFC90-CA18-4B3B-8546-8DCBC6522A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6849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F5234-E5BB-451D-998D-CF8EA27B433C}" type="datetime1">
              <a:rPr lang="fr-FR" smtClean="0"/>
              <a:t>25/02/2026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Réunion DRH 23 Janvier 2020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AFC90-CA18-4B3B-8546-8DCBC6522A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3394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0E6DF-6DEF-46A3-9725-E46AE603532F}" type="datetime1">
              <a:rPr lang="fr-FR" smtClean="0"/>
              <a:t>25/02/2026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Réunion DRH 23 Janvier 2020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AFC90-CA18-4B3B-8546-8DCBC6522A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6349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8CFA-F10E-453E-9A5D-A7D89E911831}" type="datetime1">
              <a:rPr lang="fr-FR" smtClean="0"/>
              <a:t>25/02/2026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Réunion DRH 23 Janvier 2020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AFC90-CA18-4B3B-8546-8DCBC6522A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8755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26894" y="0"/>
            <a:ext cx="636494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tint val="66000"/>
                  <a:satMod val="160000"/>
                </a:schemeClr>
              </a:gs>
              <a:gs pos="50000">
                <a:schemeClr val="accent5">
                  <a:tint val="44500"/>
                  <a:satMod val="160000"/>
                </a:schemeClr>
              </a:gs>
              <a:gs pos="100000">
                <a:schemeClr val="accent5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604681" y="324732"/>
            <a:ext cx="9641541" cy="12811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361F5-6F2D-4218-A2B7-1EFAC3146EDC}" type="datetime1">
              <a:rPr lang="fr-FR" smtClean="0"/>
              <a:t>25/02/2026</a:t>
            </a:fld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/>
              <a:t>11 octobre 2019</a:t>
            </a:r>
            <a:fld id="{448AFC90-CA18-4B3B-8546-8DCBC6522ACF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3470"/>
            <a:ext cx="1908209" cy="1959095"/>
          </a:xfrm>
          <a:prstGeom prst="rect">
            <a:avLst/>
          </a:prstGeom>
        </p:spPr>
      </p:pic>
      <p:sp>
        <p:nvSpPr>
          <p:cNvPr id="13" name="Espace réservé du pied de page 12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Réunion DRH 23 Janvier 2020</a:t>
            </a:r>
            <a:endParaRPr lang="fr-FR" dirty="0"/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39087"/>
            <a:ext cx="1129552" cy="282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084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12259" y="237392"/>
            <a:ext cx="9506725" cy="439615"/>
          </a:xfrm>
        </p:spPr>
        <p:txBody>
          <a:bodyPr>
            <a:normAutofit fontScale="90000"/>
          </a:bodyPr>
          <a:lstStyle/>
          <a:p>
            <a:r>
              <a:rPr lang="fr-FR" sz="3600" b="1" dirty="0"/>
              <a:t>Index égalité professionnelle F/H 2025 </a:t>
            </a: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4952450"/>
              </p:ext>
            </p:extLst>
          </p:nvPr>
        </p:nvGraphicFramePr>
        <p:xfrm>
          <a:off x="2049243" y="811146"/>
          <a:ext cx="8932521" cy="5545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7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01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96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59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9961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92525"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Périmètre : AFM + YDK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bg1"/>
                          </a:solidFill>
                        </a:rPr>
                        <a:t>2025</a:t>
                      </a:r>
                    </a:p>
                    <a:p>
                      <a:pPr algn="ctr"/>
                      <a:r>
                        <a:rPr lang="fr-FR" sz="1600" b="1" dirty="0">
                          <a:solidFill>
                            <a:schemeClr val="bg1"/>
                          </a:solidFill>
                        </a:rPr>
                        <a:t>Périmètre</a:t>
                      </a:r>
                      <a:r>
                        <a:rPr lang="fr-FR" sz="1600" b="1" baseline="0" dirty="0">
                          <a:solidFill>
                            <a:schemeClr val="bg1"/>
                          </a:solidFill>
                        </a:rPr>
                        <a:t> : AFM + YDK</a:t>
                      </a:r>
                      <a:endParaRPr lang="fr-FR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5248">
                <a:tc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solidFill>
                            <a:schemeClr val="bg1"/>
                          </a:solidFill>
                        </a:rPr>
                        <a:t>Indicateurs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bg1"/>
                          </a:solidFill>
                        </a:rPr>
                        <a:t>Valeur de l’indicateur</a:t>
                      </a:r>
                      <a:r>
                        <a:rPr lang="fr-FR" sz="12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fr-FR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bg1"/>
                          </a:solidFill>
                        </a:rPr>
                        <a:t>Points obtenus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bg1"/>
                          </a:solidFill>
                        </a:rPr>
                        <a:t>Valeur de l’indicateur</a:t>
                      </a:r>
                      <a:r>
                        <a:rPr lang="fr-FR" sz="12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fr-FR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bg1"/>
                          </a:solidFill>
                        </a:rPr>
                        <a:t>Points</a:t>
                      </a:r>
                    </a:p>
                    <a:p>
                      <a:pPr algn="ctr"/>
                      <a:r>
                        <a:rPr lang="fr-FR" sz="1200" dirty="0">
                          <a:solidFill>
                            <a:schemeClr val="bg1"/>
                          </a:solidFill>
                        </a:rPr>
                        <a:t> obtenus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4435">
                <a:tc>
                  <a:txBody>
                    <a:bodyPr/>
                    <a:lstStyle/>
                    <a:p>
                      <a:r>
                        <a:rPr lang="fr-FR" sz="1600" b="1" baseline="0" dirty="0">
                          <a:solidFill>
                            <a:schemeClr val="tx1"/>
                          </a:solidFill>
                        </a:rPr>
                        <a:t>1- Ecart de rémunération </a:t>
                      </a:r>
                      <a:r>
                        <a:rPr lang="fr-FR" sz="1400" b="0" baseline="0" dirty="0">
                          <a:solidFill>
                            <a:schemeClr val="tx1"/>
                          </a:solidFill>
                        </a:rPr>
                        <a:t>(en 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/>
                          </a:solidFill>
                        </a:rPr>
                        <a:t>3,6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/>
                          </a:solidFill>
                        </a:rPr>
                        <a:t>36</a:t>
                      </a:r>
                    </a:p>
                    <a:p>
                      <a:pPr algn="ctr"/>
                      <a:r>
                        <a:rPr lang="fr-FR" sz="1400" b="0" i="1" dirty="0">
                          <a:solidFill>
                            <a:schemeClr val="tx2"/>
                          </a:solidFill>
                        </a:rPr>
                        <a:t>sur 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/>
                          </a:solidFill>
                        </a:rPr>
                        <a:t>3,6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/>
                          </a:solidFill>
                        </a:rPr>
                        <a:t>36</a:t>
                      </a:r>
                    </a:p>
                    <a:p>
                      <a:pPr algn="ctr"/>
                      <a:r>
                        <a:rPr lang="fr-FR" sz="1400" b="0" i="1" dirty="0">
                          <a:solidFill>
                            <a:schemeClr val="tx2"/>
                          </a:solidFill>
                        </a:rPr>
                        <a:t>sur 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02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2- Ecarts d’augmentations individuelles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(en points de 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/>
                          </a:solidFill>
                        </a:rPr>
                        <a:t>1,8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/>
                          </a:solidFill>
                        </a:rPr>
                        <a:t>20</a:t>
                      </a:r>
                    </a:p>
                    <a:p>
                      <a:pPr algn="ctr"/>
                      <a:r>
                        <a:rPr lang="fr-FR" sz="1400" b="0" i="1" dirty="0">
                          <a:solidFill>
                            <a:schemeClr val="tx2"/>
                          </a:solidFill>
                        </a:rPr>
                        <a:t>sur 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/>
                          </a:solidFill>
                        </a:rPr>
                        <a:t>1,5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/>
                          </a:solidFill>
                        </a:rPr>
                        <a:t>20</a:t>
                      </a:r>
                    </a:p>
                    <a:p>
                      <a:pPr algn="ctr"/>
                      <a:r>
                        <a:rPr lang="fr-FR" sz="1400" b="0" i="1" dirty="0">
                          <a:solidFill>
                            <a:schemeClr val="tx2"/>
                          </a:solidFill>
                        </a:rPr>
                        <a:t>sur 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3- Ecarts de promotions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(en points de 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/>
                          </a:solidFill>
                        </a:rPr>
                        <a:t>2,8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/>
                          </a:solidFill>
                        </a:rPr>
                        <a:t>10</a:t>
                      </a:r>
                    </a:p>
                    <a:p>
                      <a:pPr algn="ctr"/>
                      <a:r>
                        <a:rPr lang="fr-FR" sz="1400" b="0" i="1" dirty="0">
                          <a:solidFill>
                            <a:schemeClr val="tx2"/>
                          </a:solidFill>
                        </a:rPr>
                        <a:t>sur 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/>
                          </a:solidFill>
                        </a:rPr>
                        <a:t>1,2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/>
                          </a:solidFill>
                        </a:rPr>
                        <a:t>15</a:t>
                      </a:r>
                    </a:p>
                    <a:p>
                      <a:pPr algn="ctr"/>
                      <a:r>
                        <a:rPr lang="fr-FR" sz="1400" b="0" i="1" dirty="0">
                          <a:solidFill>
                            <a:schemeClr val="tx2"/>
                          </a:solidFill>
                        </a:rPr>
                        <a:t>sur 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77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4- Pourcentage de salariés augmentés au retour d’un congé maternité </a:t>
                      </a:r>
                      <a:r>
                        <a:rPr kumimoji="0" lang="fr-F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(en 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/>
                          </a:solidFill>
                        </a:rPr>
                        <a:t>15</a:t>
                      </a:r>
                    </a:p>
                    <a:p>
                      <a:pPr algn="ctr"/>
                      <a:r>
                        <a:rPr lang="fr-FR" sz="1400" b="0" i="1" dirty="0">
                          <a:solidFill>
                            <a:schemeClr val="tx2"/>
                          </a:solidFill>
                        </a:rPr>
                        <a:t>sur 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/>
                          </a:solidFill>
                        </a:rPr>
                        <a:t>15</a:t>
                      </a:r>
                    </a:p>
                    <a:p>
                      <a:pPr algn="ctr"/>
                      <a:r>
                        <a:rPr lang="fr-FR" sz="1400" b="0" i="1" dirty="0">
                          <a:solidFill>
                            <a:schemeClr val="tx2"/>
                          </a:solidFill>
                        </a:rPr>
                        <a:t>sur 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11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5- Nombre de salariés du sexe sous-représenté parmi les 10 plus hautes rémunérations </a:t>
                      </a:r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/>
                          </a:solidFill>
                        </a:rPr>
                        <a:t>10</a:t>
                      </a:r>
                    </a:p>
                    <a:p>
                      <a:pPr algn="ctr"/>
                      <a:r>
                        <a:rPr lang="fr-FR" sz="1400" b="0" i="1" dirty="0">
                          <a:solidFill>
                            <a:schemeClr val="tx2"/>
                          </a:solidFill>
                        </a:rPr>
                        <a:t>sur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2"/>
                          </a:solidFill>
                        </a:rPr>
                        <a:t>5</a:t>
                      </a:r>
                    </a:p>
                    <a:p>
                      <a:pPr algn="ctr"/>
                      <a:r>
                        <a:rPr lang="fr-FR" sz="1400" b="0" i="1" dirty="0">
                          <a:solidFill>
                            <a:schemeClr val="tx2"/>
                          </a:solidFill>
                        </a:rPr>
                        <a:t>sur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00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TOTAL DES INDICATEURS </a:t>
                      </a:r>
                      <a:endParaRPr kumimoji="0" lang="fr-FR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chemeClr val="tx2"/>
                          </a:solidFill>
                        </a:rPr>
                        <a:t>91</a:t>
                      </a:r>
                    </a:p>
                    <a:p>
                      <a:pPr algn="ctr"/>
                      <a:r>
                        <a:rPr lang="fr-FR" sz="1600" b="0" i="1" dirty="0">
                          <a:solidFill>
                            <a:schemeClr val="tx2"/>
                          </a:solidFill>
                        </a:rPr>
                        <a:t>sur 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chemeClr val="tx2"/>
                          </a:solidFill>
                        </a:rPr>
                        <a:t>91</a:t>
                      </a:r>
                    </a:p>
                    <a:p>
                      <a:pPr algn="ctr"/>
                      <a:r>
                        <a:rPr lang="fr-FR" sz="1600" b="0" i="1" dirty="0">
                          <a:solidFill>
                            <a:schemeClr val="tx2"/>
                          </a:solidFill>
                        </a:rPr>
                        <a:t>sur 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5292077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9688</TotalTime>
  <Words>132</Words>
  <Application>Microsoft Office PowerPoint</Application>
  <PresentationFormat>Grand écran</PresentationFormat>
  <Paragraphs>54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Index égalité professionnelle F/H 2025 </vt:lpstr>
    </vt:vector>
  </TitlesOfParts>
  <Company>AFM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QUERCY, Alice</dc:creator>
  <cp:lastModifiedBy>ELISIAN, Hélène</cp:lastModifiedBy>
  <cp:revision>259</cp:revision>
  <cp:lastPrinted>2023-02-21T14:05:51Z</cp:lastPrinted>
  <dcterms:created xsi:type="dcterms:W3CDTF">2018-08-23T06:58:51Z</dcterms:created>
  <dcterms:modified xsi:type="dcterms:W3CDTF">2026-02-25T08:47:33Z</dcterms:modified>
</cp:coreProperties>
</file>